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10"/>
  </p:notesMasterIdLst>
  <p:sldIdLst>
    <p:sldId id="256" r:id="rId3"/>
    <p:sldId id="261" r:id="rId4"/>
    <p:sldId id="297" r:id="rId5"/>
    <p:sldId id="262" r:id="rId6"/>
    <p:sldId id="264" r:id="rId7"/>
    <p:sldId id="265" r:id="rId8"/>
    <p:sldId id="263" r:id="rId9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33" userDrawn="1">
          <p15:clr>
            <a:srgbClr val="A4A3A4"/>
          </p15:clr>
        </p15:guide>
        <p15:guide id="3" pos="5038" userDrawn="1">
          <p15:clr>
            <a:srgbClr val="A4A3A4"/>
          </p15:clr>
        </p15:guide>
        <p15:guide id="4" pos="1418" userDrawn="1">
          <p15:clr>
            <a:srgbClr val="A4A3A4"/>
          </p15:clr>
        </p15:guide>
        <p15:guide id="5" pos="5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1620"/>
        <p:guide pos="433"/>
        <p:guide pos="5038"/>
        <p:guide pos="1418"/>
        <p:guide pos="5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7:22.3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7:24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7:29.3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7:33.2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DA67B-7BA7-4AF4-8363-E9532CAD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957EA4-F22E-416C-9D64-1708232FF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06743B-F45F-4A04-AE73-86660A2F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0F26-28D1-4CB5-8285-97CD43C3D73A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3BF93E-9745-47B7-91CF-AE7CD4C3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1ED652-45F6-46E9-A194-F75FF5EE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97DF-7310-477D-B036-E1853447B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08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64168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  <p:sldLayoutId id="2147483718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s.europa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customXml" Target="../ink/ink1.xml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5" Type="http://schemas.openxmlformats.org/officeDocument/2006/relationships/image" Target="../media/image10.png"/><Relationship Id="rId10" Type="http://schemas.openxmlformats.org/officeDocument/2006/relationships/customXml" Target="../ink/ink3.xml"/><Relationship Id="rId4" Type="http://schemas.openxmlformats.org/officeDocument/2006/relationships/image" Target="../media/image9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uropeanjobdays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rs.y.nilsson@arbetsformedlingen.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7" y="3373739"/>
            <a:ext cx="6563743" cy="1064911"/>
          </a:xfrm>
        </p:spPr>
        <p:txBody>
          <a:bodyPr anchor="ctr">
            <a:normAutofit fontScale="90000"/>
          </a:bodyPr>
          <a:lstStyle/>
          <a:p>
            <a:r>
              <a:rPr lang="sv-SE" sz="4400" dirty="0"/>
              <a:t>Arbetsförmedlingen Eures </a:t>
            </a:r>
            <a:r>
              <a:rPr lang="sv-SE" sz="3200" dirty="0"/>
              <a:t>Besöksnäring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843E37-2C86-4925-9786-DFCE7B2B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3" y="4651828"/>
            <a:ext cx="356628" cy="390061"/>
          </a:xfrm>
          <a:prstGeom prst="rect">
            <a:avLst/>
          </a:prstGeom>
        </p:spPr>
      </p:pic>
      <p:pic>
        <p:nvPicPr>
          <p:cNvPr id="4" name="Platshållare för bild 6" descr="En bild som visar person, inomhus, måltid, matlagning&#10;&#10;Automatiskt genererad beskrivning">
            <a:extLst>
              <a:ext uri="{FF2B5EF4-FFF2-40B4-BE49-F238E27FC236}">
                <a16:creationId xmlns:a16="http://schemas.microsoft.com/office/drawing/2014/main" id="{328A860D-24BB-DC54-8C95-42B4FBCEDE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 b="11489"/>
          <a:stretch>
            <a:fillRect/>
          </a:stretch>
        </p:blipFill>
        <p:spPr>
          <a:xfrm>
            <a:off x="141857" y="0"/>
            <a:ext cx="6563743" cy="3373739"/>
          </a:xfrm>
        </p:spPr>
      </p:pic>
    </p:spTree>
    <p:extLst>
      <p:ext uri="{BB962C8B-B14F-4D97-AF65-F5344CB8AC3E}">
        <p14:creationId xmlns:p14="http://schemas.microsoft.com/office/powerpoint/2010/main" val="421085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2F888CD-06E0-4434-A80A-ECCE2D7B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05" y="299528"/>
            <a:ext cx="7422784" cy="631372"/>
          </a:xfrm>
        </p:spPr>
        <p:txBody>
          <a:bodyPr anchor="b">
            <a:normAutofit/>
          </a:bodyPr>
          <a:lstStyle/>
          <a:p>
            <a:r>
              <a:rPr lang="sv-SE" sz="3200" dirty="0"/>
              <a:t>Eures</a:t>
            </a: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BC22BE5B-C119-44DE-B210-644754483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635513" y="141827"/>
            <a:ext cx="1387952" cy="1476545"/>
          </a:xfrm>
          <a:prstGeom prst="rect">
            <a:avLst/>
          </a:prstGeom>
          <a:noFill/>
        </p:spPr>
      </p:pic>
      <p:sp>
        <p:nvSpPr>
          <p:cNvPr id="4" name="Underrubrik 3">
            <a:extLst>
              <a:ext uri="{FF2B5EF4-FFF2-40B4-BE49-F238E27FC236}">
                <a16:creationId xmlns:a16="http://schemas.microsoft.com/office/drawing/2014/main" id="{1FA7E18F-6569-40B6-A8CE-278B0BE104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5300" y="1193800"/>
            <a:ext cx="7150950" cy="3333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 err="1"/>
              <a:t>EURopean</a:t>
            </a:r>
            <a:r>
              <a:rPr lang="sv-SE" b="1" dirty="0"/>
              <a:t> </a:t>
            </a:r>
            <a:r>
              <a:rPr lang="sv-SE" b="1" dirty="0" err="1"/>
              <a:t>Employment</a:t>
            </a:r>
            <a:r>
              <a:rPr lang="sv-SE" b="1" dirty="0"/>
              <a:t> Services</a:t>
            </a:r>
          </a:p>
          <a:p>
            <a:pPr marL="0" indent="0">
              <a:buNone/>
            </a:pPr>
            <a:endParaRPr lang="sv-SE" b="1" dirty="0"/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Ett nätverk av arbetsförmedlingar och privata aktörer i EU/EES och Schweiz </a:t>
            </a: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endParaRPr kumimoji="0" lang="sv-SE" alt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lang="sv-SE" sz="1600" dirty="0"/>
              <a:t>Underlätta och stimulera den fria rörligheten av arbetskraft</a:t>
            </a: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endParaRPr lang="sv-SE" sz="1600" dirty="0"/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Arbetsförmedlingen medlem i nätverket sedan 1994</a:t>
            </a:r>
          </a:p>
          <a:p>
            <a:pPr marL="0" indent="0">
              <a:lnSpc>
                <a:spcPct val="80000"/>
              </a:lnSpc>
              <a:buClr>
                <a:srgbClr val="95C23D"/>
              </a:buClr>
              <a:buNone/>
              <a:defRPr/>
            </a:pPr>
            <a:endParaRPr kumimoji="0" lang="sv-SE" alt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1000 </a:t>
            </a:r>
            <a:r>
              <a:rPr kumimoji="0" lang="sv-SE" alt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Euresrådgivare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(varav 30 på Arbetsförmedlingen Eures, Sverige)</a:t>
            </a: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endParaRPr kumimoji="0" lang="sv-SE" alt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Stöd till arbetsgivare som vill rekrytera i EU/EES och Schweiz</a:t>
            </a: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endParaRPr lang="sv-SE" altLang="sv-SE" sz="16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lang="sv-SE" altLang="sv-SE" sz="1600" dirty="0">
                <a:solidFill>
                  <a:prstClr val="black"/>
                </a:solidFill>
                <a:latin typeface="Arial"/>
              </a:rPr>
              <a:t>Stöd till arbetssökande som har intresse av att arbeta i EU/EES och Schweiz</a:t>
            </a:r>
            <a:endParaRPr kumimoji="0" lang="sv-SE" alt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endParaRPr lang="sv-SE" altLang="sv-SE" sz="16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95C23D"/>
              </a:buClr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www.eures.europa.eu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56A17FC-B3E2-49CD-3B3A-8578CCEFD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52" y="4663537"/>
            <a:ext cx="35969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0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112A88-A51F-4ECD-D2A2-0AB40E17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0" y="977111"/>
            <a:ext cx="6013207" cy="613990"/>
          </a:xfrm>
        </p:spPr>
        <p:txBody>
          <a:bodyPr/>
          <a:lstStyle/>
          <a:p>
            <a:r>
              <a:rPr lang="sv-SE" dirty="0"/>
              <a:t>Arbetsförmedlingen Eures</a:t>
            </a:r>
            <a:br>
              <a:rPr lang="sv-SE" dirty="0"/>
            </a:br>
            <a:r>
              <a:rPr lang="sv-SE" sz="1600" b="0" u="sng" dirty="0">
                <a:solidFill>
                  <a:srgbClr val="0070C0"/>
                </a:solidFill>
              </a:rPr>
              <a:t>arbetsformedlingen.se/rekryterautomlands</a:t>
            </a:r>
            <a:br>
              <a:rPr lang="sv-SE" sz="1600" b="0" u="sng" dirty="0">
                <a:solidFill>
                  <a:srgbClr val="0070C0"/>
                </a:solidFill>
              </a:rPr>
            </a:br>
            <a:r>
              <a:rPr lang="sv-SE" sz="1600" b="0" u="sng" dirty="0">
                <a:solidFill>
                  <a:srgbClr val="0070C0"/>
                </a:solidFill>
              </a:rPr>
              <a:t>arbetsformedlingen.se/</a:t>
            </a:r>
            <a:r>
              <a:rPr lang="sv-SE" sz="1600" b="0" u="sng" dirty="0" err="1">
                <a:solidFill>
                  <a:srgbClr val="0070C0"/>
                </a:solidFill>
              </a:rPr>
              <a:t>eures</a:t>
            </a:r>
            <a:r>
              <a:rPr lang="sv-SE" sz="1600" b="0" u="sng" dirty="0">
                <a:solidFill>
                  <a:srgbClr val="0070C0"/>
                </a:solidFill>
              </a:rPr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D13472-9476-4161-FB17-2674138B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94" y="1121984"/>
            <a:ext cx="5139731" cy="3791876"/>
          </a:xfrm>
        </p:spPr>
        <p:txBody>
          <a:bodyPr/>
          <a:lstStyle/>
          <a:p>
            <a:pPr lvl="1"/>
            <a:endParaRPr lang="sv-SE" sz="1400" dirty="0"/>
          </a:p>
          <a:p>
            <a:r>
              <a:rPr lang="sv-SE" sz="1600" dirty="0"/>
              <a:t>Rekryteringsteam inom </a:t>
            </a:r>
            <a:r>
              <a:rPr lang="sv-SE" sz="1600" b="1" dirty="0"/>
              <a:t>Besöksnäring</a:t>
            </a:r>
            <a:r>
              <a:rPr lang="sv-SE" sz="1600" dirty="0"/>
              <a:t>, Hälso- och sjukvård, It, Ingenjörer, Lärare, Veterinärer och övrig bristyrkeskompetens </a:t>
            </a:r>
          </a:p>
          <a:p>
            <a:pPr lvl="1"/>
            <a:r>
              <a:rPr lang="sv-SE" sz="1400" dirty="0"/>
              <a:t>Avgiftsfri rådgivning och rekryteringstjänst till</a:t>
            </a:r>
          </a:p>
          <a:p>
            <a:pPr lvl="2"/>
            <a:r>
              <a:rPr lang="sv-SE" sz="1400" dirty="0"/>
              <a:t>Svenska arbetsgivare </a:t>
            </a:r>
          </a:p>
          <a:p>
            <a:pPr lvl="2"/>
            <a:r>
              <a:rPr lang="sv-SE" sz="1400" dirty="0"/>
              <a:t>Arbetssökande i Europa</a:t>
            </a:r>
          </a:p>
          <a:p>
            <a:pPr marL="342900" lvl="1" indent="0">
              <a:buNone/>
            </a:pPr>
            <a:r>
              <a:rPr lang="sv-SE" sz="1400" dirty="0"/>
              <a:t> 		</a:t>
            </a:r>
          </a:p>
          <a:p>
            <a:r>
              <a:rPr lang="sv-SE" sz="1600" dirty="0"/>
              <a:t>Gränskontor</a:t>
            </a:r>
          </a:p>
          <a:p>
            <a:pPr lvl="1"/>
            <a:r>
              <a:rPr lang="sv-SE" sz="1400" dirty="0"/>
              <a:t>Haparanda/Torneå/</a:t>
            </a:r>
            <a:r>
              <a:rPr lang="sv-SE" sz="1400" dirty="0" err="1"/>
              <a:t>Skibotn</a:t>
            </a:r>
            <a:r>
              <a:rPr lang="sv-SE" sz="1400" dirty="0"/>
              <a:t> (SVE-FIN-NOR)</a:t>
            </a:r>
          </a:p>
          <a:p>
            <a:pPr lvl="1"/>
            <a:r>
              <a:rPr lang="sv-SE" sz="1400" dirty="0"/>
              <a:t>Malmö/Köpenhamn (SVE-DAN) </a:t>
            </a:r>
          </a:p>
          <a:p>
            <a:pPr lvl="1"/>
            <a:r>
              <a:rPr lang="sv-SE" sz="1400" dirty="0" err="1"/>
              <a:t>Morokulien</a:t>
            </a:r>
            <a:r>
              <a:rPr lang="sv-SE" sz="1400" dirty="0"/>
              <a:t> (SVE-NOR)</a:t>
            </a:r>
          </a:p>
          <a:p>
            <a:pPr lvl="1"/>
            <a:endParaRPr lang="sv-SE" dirty="0"/>
          </a:p>
          <a:p>
            <a:r>
              <a:rPr lang="sv-SE" sz="1600" dirty="0"/>
              <a:t>EU-mobilitetsprojekt TMS, Targeted Mobility Scheme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AFCA2F-CED6-AC4A-4BED-AE9338B9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88" y="977111"/>
            <a:ext cx="2040012" cy="350042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9E3B3B1-0062-5FDC-DB86-2E807E507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236" y="3423259"/>
            <a:ext cx="893163" cy="118938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F82FB86-B8B8-F5F5-C7DD-F9D1489A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346" y="3661984"/>
            <a:ext cx="755969" cy="134123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63F08B6-96A3-6AEA-B4BC-D684179EB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781" y="2509618"/>
            <a:ext cx="1258097" cy="94474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16F92ED-D9FD-E0BC-7923-DE066965E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379" y="2125578"/>
            <a:ext cx="754436" cy="892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3E1FAE2E-D613-2A66-B485-58981D93581C}"/>
                  </a:ext>
                </a:extLst>
              </p14:cNvPr>
              <p14:cNvContentPartPr/>
              <p14:nvPr/>
            </p14:nvContentPartPr>
            <p14:xfrm>
              <a:off x="7603647" y="3788007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3E1FAE2E-D613-2A66-B485-58981D9358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8007" y="37520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7AB46E1C-5AC3-6683-2A72-F405306FF3A3}"/>
                  </a:ext>
                </a:extLst>
              </p14:cNvPr>
              <p14:cNvContentPartPr/>
              <p14:nvPr/>
            </p14:nvContentPartPr>
            <p14:xfrm>
              <a:off x="7301247" y="4021647"/>
              <a:ext cx="360" cy="360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7AB46E1C-5AC3-6683-2A72-F405306FF3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65607" y="39860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BCE8FDE5-AC87-F10A-B21C-7F5A379BC70C}"/>
                  </a:ext>
                </a:extLst>
              </p14:cNvPr>
              <p14:cNvContentPartPr/>
              <p14:nvPr/>
            </p14:nvContentPartPr>
            <p14:xfrm>
              <a:off x="7211967" y="3512967"/>
              <a:ext cx="360" cy="36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BCE8FDE5-AC87-F10A-B21C-7F5A379BC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5967" y="34773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92462BC0-6608-D0F1-228B-B489F3C71474}"/>
                  </a:ext>
                </a:extLst>
              </p14:cNvPr>
              <p14:cNvContentPartPr/>
              <p14:nvPr/>
            </p14:nvContentPartPr>
            <p14:xfrm>
              <a:off x="7693287" y="2756607"/>
              <a:ext cx="360" cy="360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92462BC0-6608-D0F1-228B-B489F3C714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57287" y="2720607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Bildobjekt 13">
            <a:extLst>
              <a:ext uri="{FF2B5EF4-FFF2-40B4-BE49-F238E27FC236}">
                <a16:creationId xmlns:a16="http://schemas.microsoft.com/office/drawing/2014/main" id="{CB266344-96B0-AE48-D57A-F8A876B296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52" y="4663537"/>
            <a:ext cx="35969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1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62BFAE0-9C51-44E6-AA5E-20861A09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2" y="186958"/>
            <a:ext cx="7422784" cy="597395"/>
          </a:xfrm>
        </p:spPr>
        <p:txBody>
          <a:bodyPr/>
          <a:lstStyle/>
          <a:p>
            <a:r>
              <a:rPr lang="sv-SE" dirty="0"/>
              <a:t>Hitta nya medarbetare i Europa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11F7D5-9258-4CB8-A498-0533BCF5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958850"/>
            <a:ext cx="8382889" cy="3032826"/>
          </a:xfrm>
        </p:spPr>
        <p:txBody>
          <a:bodyPr/>
          <a:lstStyle/>
          <a:p>
            <a:r>
              <a:rPr lang="sv-SE" sz="1600" dirty="0"/>
              <a:t>Rekrytering av (engelskspråkiga) </a:t>
            </a:r>
            <a:r>
              <a:rPr lang="sv-SE" sz="1600" b="1" dirty="0"/>
              <a:t>kockar</a:t>
            </a:r>
            <a:r>
              <a:rPr lang="sv-SE" sz="1600" dirty="0"/>
              <a:t>, servitörer, bartenders, sommelier, bagare, receptionister, skidlärare, aktivitetsguider etc. </a:t>
            </a:r>
          </a:p>
          <a:p>
            <a:endParaRPr lang="sv-SE" sz="1600" dirty="0"/>
          </a:p>
          <a:p>
            <a:r>
              <a:rPr lang="sv-SE" sz="1600" dirty="0"/>
              <a:t>Säsongs- och tillsvidareanställningar</a:t>
            </a:r>
          </a:p>
          <a:p>
            <a:endParaRPr lang="sv-SE" sz="1600" dirty="0"/>
          </a:p>
          <a:p>
            <a:r>
              <a:rPr lang="sv-SE" sz="1600" dirty="0"/>
              <a:t>Var finns arbetskraften? Sondera tillgång på kompetens via nätverket </a:t>
            </a:r>
          </a:p>
          <a:p>
            <a:pPr lvl="1"/>
            <a:r>
              <a:rPr lang="sv-SE" sz="1400" dirty="0"/>
              <a:t>Skillnader att ta hänsyn till - ex vis hierarki/platt organisation</a:t>
            </a:r>
          </a:p>
          <a:p>
            <a:pPr lvl="1"/>
            <a:r>
              <a:rPr lang="sv-SE" sz="1400" dirty="0"/>
              <a:t>Engelska som arbetsspråk - funkar det på arbetsplatsen?</a:t>
            </a:r>
          </a:p>
          <a:p>
            <a:endParaRPr lang="sv-SE" sz="1600" dirty="0"/>
          </a:p>
          <a:p>
            <a:r>
              <a:rPr lang="sv-SE" sz="1600" dirty="0"/>
              <a:t>Överenskommelse (Arbetsgivaren, Af Eures, Nätverket)</a:t>
            </a:r>
          </a:p>
          <a:p>
            <a:endParaRPr lang="sv-SE" sz="1600" dirty="0"/>
          </a:p>
          <a:p>
            <a:r>
              <a:rPr lang="sv-SE" sz="1600" dirty="0"/>
              <a:t>Uppdrag till nätverket i Europa, ett eller flera länder, att marknadsföra de</a:t>
            </a:r>
          </a:p>
          <a:p>
            <a:pPr marL="0" indent="0">
              <a:buNone/>
            </a:pPr>
            <a:r>
              <a:rPr lang="sv-SE" sz="1600" dirty="0"/>
              <a:t>     lediga tjänsterna i platsbanker, sociala medier och  </a:t>
            </a:r>
          </a:p>
          <a:p>
            <a:pPr marL="0" indent="0">
              <a:buNone/>
            </a:pPr>
            <a:r>
              <a:rPr lang="sv-SE" sz="1600" dirty="0"/>
              <a:t>     kandidatsök i CV-databaser. </a:t>
            </a:r>
          </a:p>
          <a:p>
            <a:endParaRPr lang="sv-SE" sz="1600" dirty="0"/>
          </a:p>
          <a:p>
            <a:endParaRPr lang="en-US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5D16CD-DB9B-4A0D-8017-72CE9D2F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9" y="4697101"/>
            <a:ext cx="35969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1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A5118A8-26CA-4D9C-2F63-3CFCF60B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579121"/>
            <a:ext cx="5146308" cy="227329"/>
          </a:xfrm>
        </p:spPr>
        <p:txBody>
          <a:bodyPr anchor="b">
            <a:noAutofit/>
          </a:bodyPr>
          <a:lstStyle/>
          <a:p>
            <a:r>
              <a:rPr lang="sv-SE" dirty="0"/>
              <a:t>Hitta nya medarbetare i Europa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12AFB3-7C27-F61D-B359-93EEFE27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2" y="1181101"/>
            <a:ext cx="5686058" cy="3477869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Annons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engelska</a:t>
            </a:r>
            <a:endParaRPr lang="en-US" sz="1700" dirty="0"/>
          </a:p>
          <a:p>
            <a:pPr lvl="1"/>
            <a:r>
              <a:rPr lang="en-US" dirty="0" err="1"/>
              <a:t>Boende</a:t>
            </a:r>
            <a:endParaRPr lang="en-US" dirty="0"/>
          </a:p>
          <a:p>
            <a:pPr lvl="1"/>
            <a:r>
              <a:rPr lang="en-US" dirty="0" err="1"/>
              <a:t>Lön</a:t>
            </a:r>
            <a:endParaRPr lang="en-US" dirty="0"/>
          </a:p>
          <a:p>
            <a:pPr lvl="1"/>
            <a:r>
              <a:rPr lang="en-US" dirty="0" err="1"/>
              <a:t>Beskrivning</a:t>
            </a:r>
            <a:r>
              <a:rPr lang="en-US" dirty="0"/>
              <a:t> av </a:t>
            </a:r>
            <a:r>
              <a:rPr lang="en-US" dirty="0" err="1"/>
              <a:t>platsen</a:t>
            </a:r>
            <a:r>
              <a:rPr lang="en-US" dirty="0"/>
              <a:t> </a:t>
            </a:r>
            <a:r>
              <a:rPr lang="en-US" dirty="0" err="1"/>
              <a:t>där</a:t>
            </a:r>
            <a:r>
              <a:rPr lang="en-US" dirty="0"/>
              <a:t> man ska leva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arbeta</a:t>
            </a:r>
            <a:endParaRPr lang="en-US" dirty="0"/>
          </a:p>
          <a:p>
            <a:endParaRPr lang="sv-SE" sz="1600" dirty="0"/>
          </a:p>
          <a:p>
            <a:r>
              <a:rPr lang="sv-SE" sz="1700" dirty="0"/>
              <a:t>Rekryteringsevent on-site eller digitalt</a:t>
            </a:r>
          </a:p>
          <a:p>
            <a:pPr lvl="1"/>
            <a:r>
              <a:rPr lang="sv-SE" dirty="0"/>
              <a:t>Löpande event i Europa</a:t>
            </a:r>
          </a:p>
          <a:p>
            <a:pPr lvl="1"/>
            <a:r>
              <a:rPr lang="sv-SE" dirty="0"/>
              <a:t>Skräddarsydda online event Spanien, Italien (och andra länder) </a:t>
            </a:r>
          </a:p>
          <a:p>
            <a:pPr lvl="1"/>
            <a:r>
              <a:rPr lang="sv-SE" dirty="0"/>
              <a:t>Swedish Day 9 november </a:t>
            </a:r>
            <a:r>
              <a:rPr lang="sv-SE" dirty="0">
                <a:hlinkClick r:id="rId2"/>
              </a:rPr>
              <a:t>www.europeanjobdays.eu</a:t>
            </a:r>
            <a:r>
              <a:rPr lang="sv-SE" dirty="0"/>
              <a:t> </a:t>
            </a:r>
          </a:p>
          <a:p>
            <a:endParaRPr lang="en-US" sz="1700" dirty="0"/>
          </a:p>
          <a:p>
            <a:r>
              <a:rPr lang="en-US" sz="1700" dirty="0" err="1"/>
              <a:t>Framgångsfaktorer</a:t>
            </a:r>
            <a:endParaRPr lang="en-US" sz="1700" dirty="0"/>
          </a:p>
          <a:p>
            <a:pPr lvl="1"/>
            <a:r>
              <a:rPr lang="en-US" dirty="0" err="1"/>
              <a:t>Boende</a:t>
            </a:r>
            <a:endParaRPr lang="en-US" dirty="0"/>
          </a:p>
          <a:p>
            <a:pPr lvl="1"/>
            <a:r>
              <a:rPr lang="en-US" dirty="0"/>
              <a:t>Livet 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arbetet</a:t>
            </a:r>
            <a:r>
              <a:rPr lang="en-US" dirty="0"/>
              <a:t> (</a:t>
            </a:r>
            <a:r>
              <a:rPr lang="en-US" dirty="0" err="1"/>
              <a:t>säsong</a:t>
            </a:r>
            <a:r>
              <a:rPr lang="en-US" dirty="0"/>
              <a:t>/</a:t>
            </a:r>
            <a:r>
              <a:rPr lang="en-US" dirty="0" err="1"/>
              <a:t>tillsvidare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Lösningar</a:t>
            </a:r>
            <a:r>
              <a:rPr lang="en-US" dirty="0"/>
              <a:t> för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medflyttande</a:t>
            </a:r>
            <a:r>
              <a:rPr lang="en-US" dirty="0"/>
              <a:t> partner </a:t>
            </a:r>
            <a:r>
              <a:rPr lang="en-US" dirty="0" err="1"/>
              <a:t>och</a:t>
            </a:r>
            <a:r>
              <a:rPr lang="en-US" dirty="0"/>
              <a:t> barn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9E90C9-2CB7-4CC2-875B-60E1271F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51" y="4658970"/>
            <a:ext cx="365792" cy="390178"/>
          </a:xfrm>
          <a:prstGeom prst="rect">
            <a:avLst/>
          </a:prstGeom>
        </p:spPr>
      </p:pic>
      <p:pic>
        <p:nvPicPr>
          <p:cNvPr id="5" name="Bildobjekt 4" descr="En bild som visar person, inomhus, Kock, kök&#10;&#10;Automatiskt genererad beskrivning">
            <a:extLst>
              <a:ext uri="{FF2B5EF4-FFF2-40B4-BE49-F238E27FC236}">
                <a16:creationId xmlns:a16="http://schemas.microsoft.com/office/drawing/2014/main" id="{6D01E7CE-6422-D3D7-7303-E490D9EB7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50" y="2858100"/>
            <a:ext cx="2559050" cy="17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776AE2E-1E81-43D6-9CE5-23C36FBA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734185"/>
            <a:ext cx="1940143" cy="242517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19C37F2-5FE9-45AA-BF63-B17852ED5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83" y="29266"/>
            <a:ext cx="2044138" cy="280981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DBA722B-B7A1-03A3-79EB-8759A899A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" y="-2049"/>
            <a:ext cx="2095500" cy="275794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A34463A-E41B-7888-E86B-87288160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0" y="2952748"/>
            <a:ext cx="2700705" cy="226510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F09890E-62A6-DB8F-A3CF-EEC7EB3F3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234" y="527050"/>
            <a:ext cx="3669186" cy="32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1F93ABD-E91E-43F8-AD49-80516F99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65210"/>
            <a:ext cx="7422784" cy="638829"/>
          </a:xfrm>
        </p:spPr>
        <p:txBody>
          <a:bodyPr/>
          <a:lstStyle/>
          <a:p>
            <a:r>
              <a:rPr lang="sv-SE" dirty="0"/>
              <a:t>Kontakt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DBFB7E-D5E6-49BD-AABE-09AA2241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2" y="4663537"/>
            <a:ext cx="359695" cy="390178"/>
          </a:xfrm>
          <a:prstGeom prst="rect">
            <a:avLst/>
          </a:prstGeo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69D44A1-A6EE-498A-BD9C-80AB49A0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516743"/>
            <a:ext cx="7421825" cy="316461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https://arbetsformedlingen.se/rekryterautomlands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lars.y.nilsson@arbetsformedlingen.se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010-4865975</a:t>
            </a:r>
          </a:p>
          <a:p>
            <a:endParaRPr lang="sv-SE" dirty="0"/>
          </a:p>
        </p:txBody>
      </p:sp>
      <p:pic>
        <p:nvPicPr>
          <p:cNvPr id="3" name="Bildobjekt 2" descr="En bild som visar person, vägg, inomhus, klädsel&#10;&#10;Automatiskt genererad beskrivning">
            <a:extLst>
              <a:ext uri="{FF2B5EF4-FFF2-40B4-BE49-F238E27FC236}">
                <a16:creationId xmlns:a16="http://schemas.microsoft.com/office/drawing/2014/main" id="{E30FEF03-D500-85A8-CB12-5FBB8FC90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93" y="2038350"/>
            <a:ext cx="2003908" cy="2625186"/>
          </a:xfrm>
          <a:prstGeom prst="rect">
            <a:avLst/>
          </a:prstGeom>
        </p:spPr>
      </p:pic>
      <p:pic>
        <p:nvPicPr>
          <p:cNvPr id="7" name="Bildobjekt 6" descr="En bild som visar person, klädsel, Människoansikte, leende&#10;&#10;Automatiskt genererad beskrivning">
            <a:extLst>
              <a:ext uri="{FF2B5EF4-FFF2-40B4-BE49-F238E27FC236}">
                <a16:creationId xmlns:a16="http://schemas.microsoft.com/office/drawing/2014/main" id="{127EB106-EFAB-87AE-EEA8-7DF15F855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9" y="2551746"/>
            <a:ext cx="1583843" cy="21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31423"/>
      </p:ext>
    </p:extLst>
  </p:cSld>
  <p:clrMapOvr>
    <a:masterClrMapping/>
  </p:clrMapOvr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829A0886-497F-45DD-97B0-6162BAA87D37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383C7143-0A0D-4375-A368-4B2BC0A79B1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14950</TotalTime>
  <Words>330</Words>
  <Application>Microsoft Office PowerPoint</Application>
  <PresentationFormat>Bildspel på skärmen (16:9)</PresentationFormat>
  <Paragraphs>68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Helvetica Neue Medium</vt:lpstr>
      <vt:lpstr>Wingdings</vt:lpstr>
      <vt:lpstr>Arbetsförmedlingen</vt:lpstr>
      <vt:lpstr>Arbetsförmedlingen, blå</vt:lpstr>
      <vt:lpstr>Arbetsförmedlingen Eures Besöksnäring</vt:lpstr>
      <vt:lpstr>Eures</vt:lpstr>
      <vt:lpstr>Arbetsförmedlingen Eures arbetsformedlingen.se/rekryterautomlands arbetsformedlingen.se/eures  </vt:lpstr>
      <vt:lpstr>Hitta nya medarbetare i Europa</vt:lpstr>
      <vt:lpstr>Hitta nya medarbetare i Europa</vt:lpstr>
      <vt:lpstr>PowerPoint-presentation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Sweden!</dc:title>
  <dc:creator>Arne Arvidsson</dc:creator>
  <cp:lastModifiedBy>Lars Nilsson</cp:lastModifiedBy>
  <cp:revision>27</cp:revision>
  <dcterms:created xsi:type="dcterms:W3CDTF">2021-04-19T10:36:27Z</dcterms:created>
  <dcterms:modified xsi:type="dcterms:W3CDTF">2023-05-29T12:48:28Z</dcterms:modified>
</cp:coreProperties>
</file>